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Roboto Mono Light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Light-bold.fntdata"/><Relationship Id="rId25" Type="http://schemas.openxmlformats.org/officeDocument/2006/relationships/font" Target="fonts/RobotoMonoLight-regular.fntdata"/><Relationship Id="rId28" Type="http://schemas.openxmlformats.org/officeDocument/2006/relationships/font" Target="fonts/RobotoMonoLight-boldItalic.fntdata"/><Relationship Id="rId27" Type="http://schemas.openxmlformats.org/officeDocument/2006/relationships/font" Target="fonts/RobotoMon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530f594d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530f594d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530f594d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530f594d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530f594d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530f594d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530f594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530f594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30f594d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30f594d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3cd42bb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3cd42bb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2c375f1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2c375f1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530f594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530f594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63cd42bb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63cd42b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530f594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530f594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530f594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530f594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30f594d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530f594d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30f594d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530f594d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530f594d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530f594d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19277" y="488900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Mobile Security</a:t>
            </a:r>
            <a:endParaRPr b="0" sz="42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19277" y="194630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Anthony Chavez</a:t>
            </a:r>
            <a:endParaRPr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Mario Palacios</a:t>
            </a:r>
            <a:endParaRPr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title"/>
          </p:nvPr>
        </p:nvSpPr>
        <p:spPr>
          <a:xfrm>
            <a:off x="1056725" y="234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Incident/Possible Scenario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66" name="Google Shape;3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24" y="892225"/>
            <a:ext cx="7754750" cy="38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>
            <p:ph type="title"/>
          </p:nvPr>
        </p:nvSpPr>
        <p:spPr>
          <a:xfrm>
            <a:off x="1056750" y="273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Potential Countermeasures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325" y="3785175"/>
            <a:ext cx="4369350" cy="6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75" y="1087727"/>
            <a:ext cx="4369350" cy="246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3675" y="1087725"/>
            <a:ext cx="3287156" cy="246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263475" y="453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Hardware Trojans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80" name="Google Shape;3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75" y="1640450"/>
            <a:ext cx="4062500" cy="286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75" y="366150"/>
            <a:ext cx="3173125" cy="23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675" y="2865225"/>
            <a:ext cx="4429524" cy="2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/>
          <p:nvPr>
            <p:ph type="title"/>
          </p:nvPr>
        </p:nvSpPr>
        <p:spPr>
          <a:xfrm>
            <a:off x="1303800" y="263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Incident/Possible Scenario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88" name="Google Shape;3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5" y="972775"/>
            <a:ext cx="3538625" cy="2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400" y="972772"/>
            <a:ext cx="3538625" cy="276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5">
            <a:alphaModFix/>
          </a:blip>
          <a:srcRect b="0" l="0" r="0" t="3456"/>
          <a:stretch/>
        </p:blipFill>
        <p:spPr>
          <a:xfrm>
            <a:off x="2706500" y="2520475"/>
            <a:ext cx="337075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5"/>
          <p:cNvSpPr/>
          <p:nvPr/>
        </p:nvSpPr>
        <p:spPr>
          <a:xfrm>
            <a:off x="5929550" y="3460325"/>
            <a:ext cx="1042500" cy="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>
            <p:ph type="title"/>
          </p:nvPr>
        </p:nvSpPr>
        <p:spPr>
          <a:xfrm>
            <a:off x="1320875" y="2355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Potential Countermeasures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25" y="1115225"/>
            <a:ext cx="4140274" cy="16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50" y="1234850"/>
            <a:ext cx="3741899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100" y="2866125"/>
            <a:ext cx="23526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05" name="Google Shape;405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Questions?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756975" y="496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Overview</a:t>
            </a:r>
            <a:endParaRPr b="0" sz="35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75697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Roboto Mono Light"/>
              <a:buChar char="●"/>
            </a:pPr>
            <a:r>
              <a:rPr lang="en" sz="32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Cryptojacking</a:t>
            </a:r>
            <a:endParaRPr sz="32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Roboto Mono Light"/>
              <a:buChar char="●"/>
            </a:pPr>
            <a:r>
              <a:rPr lang="en" sz="32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Jailbreaking/Rooting Phones</a:t>
            </a:r>
            <a:endParaRPr sz="32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Roboto Mono Light"/>
              <a:buChar char="●"/>
            </a:pPr>
            <a:r>
              <a:rPr lang="en" sz="32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Broken Cryptography</a:t>
            </a:r>
            <a:endParaRPr sz="32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Roboto Mono Light"/>
              <a:buChar char="●"/>
            </a:pPr>
            <a:r>
              <a:rPr lang="en" sz="3200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Hardware Trojan</a:t>
            </a:r>
            <a:endParaRPr sz="320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Cryptojacking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938" y="250425"/>
            <a:ext cx="2847900" cy="160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75" y="1850625"/>
            <a:ext cx="4642800" cy="299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5">
            <a:alphaModFix/>
          </a:blip>
          <a:srcRect b="3143" l="18728" r="20068" t="3590"/>
          <a:stretch/>
        </p:blipFill>
        <p:spPr>
          <a:xfrm>
            <a:off x="5263463" y="2473497"/>
            <a:ext cx="1283700" cy="195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6">
            <a:alphaModFix/>
          </a:blip>
          <a:srcRect b="8158" l="8456" r="8390" t="8674"/>
          <a:stretch/>
        </p:blipFill>
        <p:spPr>
          <a:xfrm>
            <a:off x="6893150" y="2473500"/>
            <a:ext cx="1955700" cy="195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Incident/Possible Scenario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5" y="1214200"/>
            <a:ext cx="4290600" cy="216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214200"/>
            <a:ext cx="4451100" cy="180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/>
        </p:nvSpPr>
        <p:spPr>
          <a:xfrm>
            <a:off x="4947700" y="2983600"/>
            <a:ext cx="33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Disclaimer: Not my addresses</a:t>
            </a:r>
            <a:endParaRPr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50" y="3383797"/>
            <a:ext cx="3306000" cy="173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6">
            <a:alphaModFix/>
          </a:blip>
          <a:srcRect b="6169" l="20924" r="21322" t="6934"/>
          <a:stretch/>
        </p:blipFill>
        <p:spPr>
          <a:xfrm>
            <a:off x="1517350" y="3480401"/>
            <a:ext cx="1562700" cy="153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7">
            <a:alphaModFix/>
          </a:blip>
          <a:srcRect b="8158" l="8456" r="8390" t="8674"/>
          <a:stretch/>
        </p:blipFill>
        <p:spPr>
          <a:xfrm>
            <a:off x="2687575" y="4315900"/>
            <a:ext cx="701400" cy="70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Potential Countermeasures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2" name="Google Shape;31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0" y="1212425"/>
            <a:ext cx="4189800" cy="2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376" y="1144650"/>
            <a:ext cx="1553700" cy="1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 rotWithShape="1">
          <a:blip r:embed="rId5">
            <a:alphaModFix/>
          </a:blip>
          <a:srcRect b="13823" l="9559" r="7884" t="4624"/>
          <a:stretch/>
        </p:blipFill>
        <p:spPr>
          <a:xfrm>
            <a:off x="7005975" y="1144650"/>
            <a:ext cx="1777200" cy="173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 rotWithShape="1">
          <a:blip r:embed="rId6">
            <a:alphaModFix/>
          </a:blip>
          <a:srcRect b="29092" l="30261" r="39531" t="24641"/>
          <a:stretch/>
        </p:blipFill>
        <p:spPr>
          <a:xfrm>
            <a:off x="7307025" y="3087600"/>
            <a:ext cx="11751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7">
            <a:alphaModFix/>
          </a:blip>
          <a:srcRect b="1359" l="12035" r="16021" t="4229"/>
          <a:stretch/>
        </p:blipFill>
        <p:spPr>
          <a:xfrm>
            <a:off x="5116350" y="2766750"/>
            <a:ext cx="1643100" cy="215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8">
            <a:alphaModFix/>
          </a:blip>
          <a:srcRect b="17809" l="18871" r="19236" t="23200"/>
          <a:stretch/>
        </p:blipFill>
        <p:spPr>
          <a:xfrm>
            <a:off x="1614425" y="3647350"/>
            <a:ext cx="2422200" cy="143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Jailbreaking/Rooting Phones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 rotWithShape="1">
          <a:blip r:embed="rId3">
            <a:alphaModFix/>
          </a:blip>
          <a:srcRect b="0" l="25069" r="24397" t="0"/>
          <a:stretch/>
        </p:blipFill>
        <p:spPr>
          <a:xfrm>
            <a:off x="1536250" y="3398300"/>
            <a:ext cx="1187700" cy="13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 rotWithShape="1">
          <a:blip r:embed="rId4">
            <a:alphaModFix/>
          </a:blip>
          <a:srcRect b="42379" l="39057" r="39020" t="19034"/>
          <a:stretch/>
        </p:blipFill>
        <p:spPr>
          <a:xfrm>
            <a:off x="542200" y="1355550"/>
            <a:ext cx="1604100" cy="159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421" y="1355550"/>
            <a:ext cx="1699500" cy="159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 rotWithShape="1">
          <a:blip r:embed="rId6">
            <a:alphaModFix/>
          </a:blip>
          <a:srcRect b="0" l="24271" r="0" t="0"/>
          <a:stretch/>
        </p:blipFill>
        <p:spPr>
          <a:xfrm>
            <a:off x="4572000" y="1858356"/>
            <a:ext cx="4040700" cy="28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Incident/Possible Scenario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34" name="Google Shape;334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0" y="1084375"/>
            <a:ext cx="2093550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4">
            <a:alphaModFix/>
          </a:blip>
          <a:srcRect b="8091" l="9090" r="7894" t="9338"/>
          <a:stretch/>
        </p:blipFill>
        <p:spPr>
          <a:xfrm>
            <a:off x="6252689" y="1199650"/>
            <a:ext cx="1872900" cy="18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24" y="3290924"/>
            <a:ext cx="3099600" cy="161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763" y="3177913"/>
            <a:ext cx="2486100" cy="18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7">
            <a:alphaModFix/>
          </a:blip>
          <a:srcRect b="17603" l="32704" r="32790" t="18079"/>
          <a:stretch/>
        </p:blipFill>
        <p:spPr>
          <a:xfrm>
            <a:off x="2665900" y="1718250"/>
            <a:ext cx="1484400" cy="145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8">
            <a:alphaModFix/>
          </a:blip>
          <a:srcRect b="4277" l="3945" r="4303" t="2316"/>
          <a:stretch/>
        </p:blipFill>
        <p:spPr>
          <a:xfrm>
            <a:off x="3829810" y="3364216"/>
            <a:ext cx="1484400" cy="14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9">
            <a:alphaModFix/>
          </a:blip>
          <a:srcRect b="16456" l="19238" r="15678" t="16969"/>
          <a:stretch/>
        </p:blipFill>
        <p:spPr>
          <a:xfrm>
            <a:off x="4359649" y="1235050"/>
            <a:ext cx="1752300" cy="179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Potential Countermeasures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050" y="1227500"/>
            <a:ext cx="2039700" cy="354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700" y="1227500"/>
            <a:ext cx="1959900" cy="354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295" y="1227499"/>
            <a:ext cx="2236800" cy="354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1" name="Google Shape;351;p20"/>
          <p:cNvPicPr preferRelativeResize="0"/>
          <p:nvPr/>
        </p:nvPicPr>
        <p:blipFill rotWithShape="1">
          <a:blip r:embed="rId6">
            <a:alphaModFix/>
          </a:blip>
          <a:srcRect b="16625" l="11991" r="11386" t="7874"/>
          <a:stretch/>
        </p:blipFill>
        <p:spPr>
          <a:xfrm>
            <a:off x="256450" y="1393175"/>
            <a:ext cx="1650900" cy="16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2" name="Google Shape;352;p20"/>
          <p:cNvPicPr preferRelativeResize="0"/>
          <p:nvPr/>
        </p:nvPicPr>
        <p:blipFill rotWithShape="1">
          <a:blip r:embed="rId7">
            <a:alphaModFix/>
          </a:blip>
          <a:srcRect b="4354" l="4279" r="4462" t="4537"/>
          <a:stretch/>
        </p:blipFill>
        <p:spPr>
          <a:xfrm>
            <a:off x="208750" y="3164175"/>
            <a:ext cx="1698600" cy="169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type="title"/>
          </p:nvPr>
        </p:nvSpPr>
        <p:spPr>
          <a:xfrm>
            <a:off x="1235450" y="209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FF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Broken Cryptography</a:t>
            </a:r>
            <a:endParaRPr b="0">
              <a:solidFill>
                <a:srgbClr val="00FF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1018250"/>
            <a:ext cx="3708100" cy="37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018250"/>
            <a:ext cx="3617174" cy="17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018" y="2894250"/>
            <a:ext cx="4055117" cy="19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